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6" r:id="rId1"/>
  </p:sldMasterIdLst>
  <p:notesMasterIdLst>
    <p:notesMasterId r:id="rId7"/>
  </p:notesMasterIdLst>
  <p:sldIdLst>
    <p:sldId id="271" r:id="rId2"/>
    <p:sldId id="272" r:id="rId3"/>
    <p:sldId id="273" r:id="rId4"/>
    <p:sldId id="274" r:id="rId5"/>
    <p:sldId id="275"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60" y="-452"/>
      </p:cViewPr>
      <p:guideLst>
        <p:guide orient="horz" pos="2160"/>
        <p:guide pos="2880"/>
      </p:guideLst>
    </p:cSldViewPr>
  </p:slideViewPr>
  <p:notesTextViewPr>
    <p:cViewPr>
      <p:scale>
        <a:sx n="1" d="1"/>
        <a:sy n="1" d="1"/>
      </p:scale>
      <p:origin x="0" y="0"/>
    </p:cViewPr>
  </p:notesTextViewPr>
  <p:sorterViewPr>
    <p:cViewPr>
      <p:scale>
        <a:sx n="100" d="100"/>
        <a:sy n="100" d="100"/>
      </p:scale>
      <p:origin x="0" y="91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F3ED9B2-9DB8-4933-A0D8-EA2758330C29}" type="datetimeFigureOut">
              <a:rPr lang="en-CA" smtClean="0"/>
              <a:pPr/>
              <a:t>2018-11-29</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49F41A-A9E6-4BB4-855D-0BF61C60985A}" type="slidenum">
              <a:rPr lang="en-CA" smtClean="0"/>
              <a:pPr/>
              <a:t>‹#›</a:t>
            </a:fld>
            <a:endParaRPr lang="en-CA"/>
          </a:p>
        </p:txBody>
      </p:sp>
    </p:spTree>
    <p:extLst>
      <p:ext uri="{BB962C8B-B14F-4D97-AF65-F5344CB8AC3E}">
        <p14:creationId xmlns="" xmlns:p14="http://schemas.microsoft.com/office/powerpoint/2010/main" val="187348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820224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499427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264742042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fld id="{1FB89CC3-8029-48AF-9CB4-841A220EB18A}" type="datetimeFigureOut">
              <a:rPr lang="en-US" smtClean="0"/>
              <a:pPr/>
              <a:t>11/29/2018</a:t>
            </a:fld>
            <a:endParaRPr lang="en-US"/>
          </a:p>
        </p:txBody>
      </p:sp>
      <p:sp>
        <p:nvSpPr>
          <p:cNvPr id="4" name="Rectangle 5"/>
          <p:cNvSpPr>
            <a:spLocks noGrp="1" noChangeArrowheads="1"/>
          </p:cNvSpPr>
          <p:nvPr>
            <p:ph type="ftr" sz="quarter" idx="11"/>
          </p:nvPr>
        </p:nvSpPr>
        <p:spPr/>
        <p:txBody>
          <a:bodyPr/>
          <a:lstStyle>
            <a:lvl1pPr>
              <a:defRPr/>
            </a:lvl1pPr>
          </a:lstStyle>
          <a:p>
            <a:endParaRPr lang="en-US"/>
          </a:p>
        </p:txBody>
      </p:sp>
      <p:sp>
        <p:nvSpPr>
          <p:cNvPr id="5" name="Rectangle 6"/>
          <p:cNvSpPr>
            <a:spLocks noGrp="1" noChangeArrowheads="1"/>
          </p:cNvSpPr>
          <p:nvPr>
            <p:ph type="sldNum" sz="quarter" idx="12"/>
          </p:nvPr>
        </p:nvSpPr>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242389711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11607584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34510374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3367173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8" name="Rectangle 5"/>
          <p:cNvSpPr>
            <a:spLocks noGrp="1" noChangeArrowheads="1"/>
          </p:cNvSpPr>
          <p:nvPr>
            <p:ph type="ftr" sz="quarter" idx="11"/>
          </p:nvPr>
        </p:nvSpPr>
        <p:spPr>
          <a:ln/>
        </p:spPr>
        <p:txBody>
          <a:bodyPr/>
          <a:lstStyle>
            <a:lvl1pPr>
              <a:defRPr/>
            </a:lvl1pPr>
          </a:lstStyle>
          <a:p>
            <a:endParaRPr lang="en-US"/>
          </a:p>
        </p:txBody>
      </p:sp>
      <p:sp>
        <p:nvSpPr>
          <p:cNvPr id="9"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29047567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870446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3" name="Rectangle 5"/>
          <p:cNvSpPr>
            <a:spLocks noGrp="1" noChangeArrowheads="1"/>
          </p:cNvSpPr>
          <p:nvPr>
            <p:ph type="ftr" sz="quarter" idx="11"/>
          </p:nvPr>
        </p:nvSpPr>
        <p:spPr>
          <a:ln/>
        </p:spPr>
        <p:txBody>
          <a:bodyPr/>
          <a:lstStyle>
            <a:lvl1pPr>
              <a:defRPr/>
            </a:lvl1pPr>
          </a:lstStyle>
          <a:p>
            <a:endParaRPr lang="en-US"/>
          </a:p>
        </p:txBody>
      </p:sp>
      <p:sp>
        <p:nvSpPr>
          <p:cNvPr id="4"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649623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903890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1FB89CC3-8029-48AF-9CB4-841A220EB18A}" type="datetimeFigureOut">
              <a:rPr lang="en-US" smtClean="0"/>
              <a:pPr/>
              <a:t>11/29/2018</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Rectangle 6"/>
          <p:cNvSpPr>
            <a:spLocks noGrp="1" noChangeArrowheads="1"/>
          </p:cNvSpPr>
          <p:nvPr>
            <p:ph type="sldNum" sz="quarter" idx="12"/>
          </p:nvPr>
        </p:nvSpPr>
        <p:spPr>
          <a:ln/>
        </p:spPr>
        <p:txBody>
          <a:bodyPr/>
          <a:lstStyle>
            <a:lvl1pPr>
              <a:defRPr/>
            </a:lvl1pPr>
          </a:lstStyle>
          <a:p>
            <a:fld id="{B9BB94CB-47BD-4A95-81DC-05FB828B3B0B}" type="slidenum">
              <a:rPr lang="en-US" smtClean="0"/>
              <a:pPr/>
              <a:t>‹#›</a:t>
            </a:fld>
            <a:endParaRPr lang="en-US"/>
          </a:p>
        </p:txBody>
      </p:sp>
    </p:spTree>
    <p:extLst>
      <p:ext uri="{BB962C8B-B14F-4D97-AF65-F5344CB8AC3E}">
        <p14:creationId xmlns="" xmlns:p14="http://schemas.microsoft.com/office/powerpoint/2010/main" val="3614049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Lucida Grande" pitchFamily="28" charset="0"/>
                <a:ea typeface="ＭＳ Ｐゴシック" pitchFamily="28" charset="-128"/>
                <a:cs typeface="+mn-cs"/>
              </a:defRPr>
            </a:lvl1pPr>
          </a:lstStyle>
          <a:p>
            <a:fld id="{1FB89CC3-8029-48AF-9CB4-841A220EB18A}" type="datetimeFigureOut">
              <a:rPr lang="en-US" smtClean="0"/>
              <a:pPr/>
              <a:t>11/29/2018</a:t>
            </a:fld>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Lucida Grande" pitchFamily="28" charset="0"/>
                <a:ea typeface="ＭＳ Ｐゴシック" pitchFamily="28" charset="-128"/>
                <a:cs typeface="+mn-cs"/>
              </a:defRPr>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Lucida Grande" pitchFamily="28" charset="0"/>
                <a:ea typeface="ＭＳ Ｐゴシック" pitchFamily="28" charset="-128"/>
                <a:cs typeface="+mn-cs"/>
              </a:defRPr>
            </a:lvl1pPr>
          </a:lstStyle>
          <a:p>
            <a:fld id="{B9BB94CB-47BD-4A95-81DC-05FB828B3B0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Lst>
  <p:txStyles>
    <p:titleStyle>
      <a:lvl1pPr algn="ctr" rtl="0" eaLnBrk="1" fontAlgn="base" hangingPunct="1">
        <a:spcBef>
          <a:spcPct val="0"/>
        </a:spcBef>
        <a:spcAft>
          <a:spcPct val="0"/>
        </a:spcAft>
        <a:defRPr sz="4400">
          <a:solidFill>
            <a:schemeClr val="tx2"/>
          </a:solidFill>
          <a:latin typeface="+mj-lt"/>
          <a:ea typeface="MS PGothic" pitchFamily="34" charset="-128"/>
          <a:cs typeface="+mj-cs"/>
        </a:defRPr>
      </a:lvl1pPr>
      <a:lvl2pPr algn="ctr" rtl="0" eaLnBrk="1" fontAlgn="base" hangingPunct="1">
        <a:spcBef>
          <a:spcPct val="0"/>
        </a:spcBef>
        <a:spcAft>
          <a:spcPct val="0"/>
        </a:spcAft>
        <a:defRPr sz="4400">
          <a:solidFill>
            <a:schemeClr val="tx2"/>
          </a:solidFill>
          <a:latin typeface="Lucida Grande" pitchFamily="28" charset="0"/>
          <a:ea typeface="MS PGothic" pitchFamily="34" charset="-128"/>
        </a:defRPr>
      </a:lvl2pPr>
      <a:lvl3pPr algn="ctr" rtl="0" eaLnBrk="1" fontAlgn="base" hangingPunct="1">
        <a:spcBef>
          <a:spcPct val="0"/>
        </a:spcBef>
        <a:spcAft>
          <a:spcPct val="0"/>
        </a:spcAft>
        <a:defRPr sz="4400">
          <a:solidFill>
            <a:schemeClr val="tx2"/>
          </a:solidFill>
          <a:latin typeface="Lucida Grande" pitchFamily="28" charset="0"/>
          <a:ea typeface="MS PGothic" pitchFamily="34" charset="-128"/>
        </a:defRPr>
      </a:lvl3pPr>
      <a:lvl4pPr algn="ctr" rtl="0" eaLnBrk="1" fontAlgn="base" hangingPunct="1">
        <a:spcBef>
          <a:spcPct val="0"/>
        </a:spcBef>
        <a:spcAft>
          <a:spcPct val="0"/>
        </a:spcAft>
        <a:defRPr sz="4400">
          <a:solidFill>
            <a:schemeClr val="tx2"/>
          </a:solidFill>
          <a:latin typeface="Lucida Grande" pitchFamily="28" charset="0"/>
          <a:ea typeface="MS PGothic" pitchFamily="34" charset="-128"/>
        </a:defRPr>
      </a:lvl4pPr>
      <a:lvl5pPr algn="ctr" rtl="0" eaLnBrk="1" fontAlgn="base" hangingPunct="1">
        <a:spcBef>
          <a:spcPct val="0"/>
        </a:spcBef>
        <a:spcAft>
          <a:spcPct val="0"/>
        </a:spcAft>
        <a:defRPr sz="4400">
          <a:solidFill>
            <a:schemeClr val="tx2"/>
          </a:solidFill>
          <a:latin typeface="Lucida Grande" pitchFamily="28" charset="0"/>
          <a:ea typeface="MS PGothic" pitchFamily="34" charset="-128"/>
        </a:defRPr>
      </a:lvl5pPr>
      <a:lvl6pPr marL="457200" algn="ctr" rtl="0" eaLnBrk="1" fontAlgn="base" hangingPunct="1">
        <a:spcBef>
          <a:spcPct val="0"/>
        </a:spcBef>
        <a:spcAft>
          <a:spcPct val="0"/>
        </a:spcAft>
        <a:defRPr sz="4400">
          <a:solidFill>
            <a:schemeClr val="tx2"/>
          </a:solidFill>
          <a:latin typeface="Lucida Grande" pitchFamily="28" charset="0"/>
          <a:ea typeface="ＭＳ Ｐゴシック" pitchFamily="28" charset="-128"/>
        </a:defRPr>
      </a:lvl6pPr>
      <a:lvl7pPr marL="914400" algn="ctr" rtl="0" eaLnBrk="1" fontAlgn="base" hangingPunct="1">
        <a:spcBef>
          <a:spcPct val="0"/>
        </a:spcBef>
        <a:spcAft>
          <a:spcPct val="0"/>
        </a:spcAft>
        <a:defRPr sz="4400">
          <a:solidFill>
            <a:schemeClr val="tx2"/>
          </a:solidFill>
          <a:latin typeface="Lucida Grande" pitchFamily="28" charset="0"/>
          <a:ea typeface="ＭＳ Ｐゴシック" pitchFamily="28" charset="-128"/>
        </a:defRPr>
      </a:lvl7pPr>
      <a:lvl8pPr marL="1371600" algn="ctr" rtl="0" eaLnBrk="1" fontAlgn="base" hangingPunct="1">
        <a:spcBef>
          <a:spcPct val="0"/>
        </a:spcBef>
        <a:spcAft>
          <a:spcPct val="0"/>
        </a:spcAft>
        <a:defRPr sz="4400">
          <a:solidFill>
            <a:schemeClr val="tx2"/>
          </a:solidFill>
          <a:latin typeface="Lucida Grande" pitchFamily="28" charset="0"/>
          <a:ea typeface="ＭＳ Ｐゴシック" pitchFamily="28" charset="-128"/>
        </a:defRPr>
      </a:lvl8pPr>
      <a:lvl9pPr marL="1828800" algn="ctr" rtl="0" eaLnBrk="1" fontAlgn="base" hangingPunct="1">
        <a:spcBef>
          <a:spcPct val="0"/>
        </a:spcBef>
        <a:spcAft>
          <a:spcPct val="0"/>
        </a:spcAft>
        <a:defRPr sz="4400">
          <a:solidFill>
            <a:schemeClr val="tx2"/>
          </a:solidFill>
          <a:latin typeface="Lucida Grande" pitchFamily="28" charset="0"/>
          <a:ea typeface="ＭＳ Ｐゴシック" pitchFamily="28" charset="-128"/>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1" fontAlgn="base" hangingPunct="1">
        <a:spcBef>
          <a:spcPct val="20000"/>
        </a:spcBef>
        <a:spcAft>
          <a:spcPct val="0"/>
        </a:spcAft>
        <a:buChar char="–"/>
        <a:defRPr sz="2800">
          <a:solidFill>
            <a:schemeClr val="tx1"/>
          </a:solidFill>
          <a:latin typeface="+mn-lt"/>
          <a:ea typeface="MS PGothic" pitchFamily="34"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itchFamily="34"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itchFamily="34"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PowerPoint_Body"/>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ctrTitle"/>
          </p:nvPr>
        </p:nvSpPr>
        <p:spPr>
          <a:xfrm>
            <a:off x="467544" y="0"/>
            <a:ext cx="7772400" cy="1470025"/>
          </a:xfrm>
        </p:spPr>
        <p:txBody>
          <a:bodyPr/>
          <a:lstStyle/>
          <a:p>
            <a:r>
              <a:rPr lang="en-CA" sz="6600" b="1" dirty="0" smtClean="0"/>
              <a:t>CPS-ECP</a:t>
            </a:r>
            <a:endParaRPr lang="en-CA" sz="6600" b="1" dirty="0"/>
          </a:p>
        </p:txBody>
      </p:sp>
      <p:sp>
        <p:nvSpPr>
          <p:cNvPr id="3" name="Subtitle 2"/>
          <p:cNvSpPr>
            <a:spLocks noGrp="1"/>
          </p:cNvSpPr>
          <p:nvPr>
            <p:ph type="subTitle" idx="1"/>
          </p:nvPr>
        </p:nvSpPr>
        <p:spPr>
          <a:xfrm>
            <a:off x="1331640" y="1772816"/>
            <a:ext cx="6400800" cy="1752600"/>
          </a:xfrm>
        </p:spPr>
        <p:txBody>
          <a:bodyPr/>
          <a:lstStyle/>
          <a:p>
            <a:r>
              <a:rPr lang="en-CA" sz="7200" dirty="0" smtClean="0"/>
              <a:t>Strategic Plan </a:t>
            </a:r>
          </a:p>
          <a:p>
            <a:r>
              <a:rPr lang="en-CA" sz="7200" dirty="0" smtClean="0"/>
              <a:t>2016-2020</a:t>
            </a:r>
            <a:endParaRPr lang="en-CA" sz="7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PowerPoint_Body"/>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800" y="260648"/>
            <a:ext cx="7772400" cy="1143000"/>
          </a:xfrm>
        </p:spPr>
        <p:txBody>
          <a:bodyPr/>
          <a:lstStyle/>
          <a:p>
            <a:r>
              <a:rPr lang="en-CA" sz="3800" dirty="0"/>
              <a:t>Strategic Priority </a:t>
            </a:r>
            <a:r>
              <a:rPr lang="en-CA" sz="3800" dirty="0" smtClean="0"/>
              <a:t>– Membership</a:t>
            </a:r>
            <a:endParaRPr lang="en-US" sz="3800" dirty="0"/>
          </a:p>
        </p:txBody>
      </p:sp>
      <p:sp>
        <p:nvSpPr>
          <p:cNvPr id="3" name="Content Placeholder 2"/>
          <p:cNvSpPr>
            <a:spLocks noGrp="1"/>
          </p:cNvSpPr>
          <p:nvPr>
            <p:ph idx="1"/>
          </p:nvPr>
        </p:nvSpPr>
        <p:spPr>
          <a:xfrm>
            <a:off x="685800" y="1556792"/>
            <a:ext cx="7772400" cy="4392488"/>
          </a:xfrm>
        </p:spPr>
        <p:txBody>
          <a:bodyPr/>
          <a:lstStyle/>
          <a:p>
            <a:r>
              <a:rPr lang="en-CA" sz="2150" b="1" dirty="0">
                <a:solidFill>
                  <a:srgbClr val="FF0000"/>
                </a:solidFill>
              </a:rPr>
              <a:t>Goal No. 1:	</a:t>
            </a:r>
            <a:r>
              <a:rPr lang="en-CA" sz="2150" dirty="0">
                <a:solidFill>
                  <a:srgbClr val="FF0000"/>
                </a:solidFill>
              </a:rPr>
              <a:t>Increase the numbers of New Members.</a:t>
            </a:r>
          </a:p>
          <a:p>
            <a:r>
              <a:rPr lang="en-CA" sz="2150" b="1" dirty="0">
                <a:solidFill>
                  <a:srgbClr val="FF0000"/>
                </a:solidFill>
              </a:rPr>
              <a:t>Goal No. 2:	</a:t>
            </a:r>
            <a:r>
              <a:rPr lang="en-CA" sz="2150" dirty="0">
                <a:solidFill>
                  <a:srgbClr val="FF0000"/>
                </a:solidFill>
              </a:rPr>
              <a:t>Increase the rate of Member renewals.  This is a captive audience …. these people are already Members!</a:t>
            </a:r>
          </a:p>
          <a:p>
            <a:r>
              <a:rPr lang="en-CA" sz="2150" b="1" dirty="0">
                <a:solidFill>
                  <a:srgbClr val="FF0000"/>
                </a:solidFill>
              </a:rPr>
              <a:t>Goal No. 3:	</a:t>
            </a:r>
            <a:r>
              <a:rPr lang="en-CA" sz="2150" dirty="0">
                <a:solidFill>
                  <a:srgbClr val="FF0000"/>
                </a:solidFill>
              </a:rPr>
              <a:t>Ensure that </a:t>
            </a:r>
            <a:r>
              <a:rPr lang="en-CA" sz="2150" u="sng" dirty="0">
                <a:solidFill>
                  <a:srgbClr val="FF0000"/>
                </a:solidFill>
              </a:rPr>
              <a:t>all</a:t>
            </a:r>
            <a:r>
              <a:rPr lang="en-CA" sz="2150" dirty="0">
                <a:solidFill>
                  <a:srgbClr val="FF0000"/>
                </a:solidFill>
              </a:rPr>
              <a:t> levels of the organization have an active and functioning Membership Officer with updated roles and responsibilities.  The role of the Membership Officer is extremely important to the organization.</a:t>
            </a:r>
            <a:r>
              <a:rPr lang="en-CA" sz="2150" b="1" dirty="0">
                <a:solidFill>
                  <a:srgbClr val="FF0000"/>
                </a:solidFill>
              </a:rPr>
              <a:t> </a:t>
            </a:r>
            <a:endParaRPr lang="en-CA" sz="2150" dirty="0">
              <a:solidFill>
                <a:srgbClr val="FF0000"/>
              </a:solidFill>
            </a:endParaRPr>
          </a:p>
          <a:p>
            <a:r>
              <a:rPr lang="en-CA" sz="2150" b="1" dirty="0">
                <a:solidFill>
                  <a:srgbClr val="FF0000"/>
                </a:solidFill>
              </a:rPr>
              <a:t>Goal No. 4:	</a:t>
            </a:r>
            <a:r>
              <a:rPr lang="en-CA" sz="2150" dirty="0">
                <a:solidFill>
                  <a:srgbClr val="FF0000"/>
                </a:solidFill>
              </a:rPr>
              <a:t>Continue to enhance our Member Benefits package.</a:t>
            </a:r>
          </a:p>
          <a:p>
            <a:r>
              <a:rPr lang="en-CA" sz="2150" b="1" dirty="0">
                <a:solidFill>
                  <a:srgbClr val="FF0000"/>
                </a:solidFill>
              </a:rPr>
              <a:t>Goal No. 5:	</a:t>
            </a:r>
            <a:r>
              <a:rPr lang="en-CA" sz="2150" dirty="0">
                <a:solidFill>
                  <a:srgbClr val="FF0000"/>
                </a:solidFill>
              </a:rPr>
              <a:t>Internal Communication within the Membership including newsletters, e-magazines, news blasts, and best practices at all levels of the organization</a:t>
            </a:r>
            <a:r>
              <a:rPr lang="en-CA" sz="2150" dirty="0" smtClean="0">
                <a:solidFill>
                  <a:srgbClr val="FF0000"/>
                </a:solidFill>
              </a:rPr>
              <a:t>.</a:t>
            </a:r>
            <a:endParaRPr lang="en-CA" sz="2150" dirty="0">
              <a:solidFill>
                <a:srgbClr val="FF0000"/>
              </a:solidFill>
            </a:endParaRPr>
          </a:p>
        </p:txBody>
      </p:sp>
    </p:spTree>
    <p:extLst>
      <p:ext uri="{BB962C8B-B14F-4D97-AF65-F5344CB8AC3E}">
        <p14:creationId xmlns="" xmlns:p14="http://schemas.microsoft.com/office/powerpoint/2010/main" val="29539974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PowerPoint_Body"/>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pPr marL="0" indent="0"/>
            <a:r>
              <a:rPr lang="en-CA" sz="4000" dirty="0"/>
              <a:t>Strategic Priority </a:t>
            </a:r>
            <a:r>
              <a:rPr lang="en-CA" sz="4000" dirty="0" smtClean="0"/>
              <a:t>- Volunteers</a:t>
            </a:r>
            <a:endParaRPr lang="en-CA" sz="4000" dirty="0"/>
          </a:p>
        </p:txBody>
      </p:sp>
      <p:sp>
        <p:nvSpPr>
          <p:cNvPr id="7" name="Content Placeholder 6"/>
          <p:cNvSpPr>
            <a:spLocks noGrp="1"/>
          </p:cNvSpPr>
          <p:nvPr>
            <p:ph idx="1"/>
          </p:nvPr>
        </p:nvSpPr>
        <p:spPr>
          <a:xfrm>
            <a:off x="685800" y="1772816"/>
            <a:ext cx="7772400" cy="4114800"/>
          </a:xfrm>
        </p:spPr>
        <p:txBody>
          <a:bodyPr/>
          <a:lstStyle/>
          <a:p>
            <a:pPr marL="0" indent="0">
              <a:buNone/>
            </a:pPr>
            <a:r>
              <a:rPr lang="en-CA" sz="3000" i="1" dirty="0" smtClean="0"/>
              <a:t>To </a:t>
            </a:r>
            <a:r>
              <a:rPr lang="en-CA" sz="3000" i="1" dirty="0"/>
              <a:t>flourish, CPS-ECP needs volunteers committed to achieving its vision, within the context of its mission and values. For volunteers to flourish, they need clarity on what their role is, what they need to do within their role to be successful in helping CPS-ECP achieve its </a:t>
            </a:r>
            <a:r>
              <a:rPr lang="en-CA" sz="3000" i="1" dirty="0" smtClean="0"/>
              <a:t>vision, </a:t>
            </a:r>
            <a:r>
              <a:rPr lang="en-CA" sz="3000" i="1" dirty="0"/>
              <a:t>and be recognized and rewarded for their successes</a:t>
            </a:r>
            <a:r>
              <a:rPr lang="en-CA" sz="3000" i="1" dirty="0" smtClean="0"/>
              <a:t>.</a:t>
            </a:r>
            <a:endParaRPr lang="en-CA" sz="3000" dirty="0"/>
          </a:p>
        </p:txBody>
      </p:sp>
    </p:spTree>
    <p:extLst>
      <p:ext uri="{BB962C8B-B14F-4D97-AF65-F5344CB8AC3E}">
        <p14:creationId xmlns="" xmlns:p14="http://schemas.microsoft.com/office/powerpoint/2010/main" val="30621302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descr="PowerPoint_Body"/>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CA" sz="4000" dirty="0"/>
              <a:t>Strategic </a:t>
            </a:r>
            <a:r>
              <a:rPr lang="en-CA" sz="4000" dirty="0" smtClean="0"/>
              <a:t>Priority - </a:t>
            </a:r>
            <a:r>
              <a:rPr lang="en-CA" sz="4000" dirty="0"/>
              <a:t>Volunteers</a:t>
            </a:r>
            <a:endParaRPr lang="en-US" sz="4000" dirty="0"/>
          </a:p>
        </p:txBody>
      </p:sp>
      <p:sp>
        <p:nvSpPr>
          <p:cNvPr id="3" name="Content Placeholder 2"/>
          <p:cNvSpPr>
            <a:spLocks noGrp="1"/>
          </p:cNvSpPr>
          <p:nvPr>
            <p:ph idx="1"/>
          </p:nvPr>
        </p:nvSpPr>
        <p:spPr/>
        <p:txBody>
          <a:bodyPr/>
          <a:lstStyle/>
          <a:p>
            <a:r>
              <a:rPr lang="en-CA" b="1" dirty="0">
                <a:solidFill>
                  <a:srgbClr val="FF0000"/>
                </a:solidFill>
              </a:rPr>
              <a:t>Goal No.1:	</a:t>
            </a:r>
            <a:r>
              <a:rPr lang="en-CA" dirty="0">
                <a:solidFill>
                  <a:srgbClr val="FF0000"/>
                </a:solidFill>
              </a:rPr>
              <a:t>Create Volunteer capacity</a:t>
            </a:r>
          </a:p>
          <a:p>
            <a:r>
              <a:rPr lang="en-CA" b="1" dirty="0">
                <a:solidFill>
                  <a:srgbClr val="FF0000"/>
                </a:solidFill>
              </a:rPr>
              <a:t>Goal No.2:	</a:t>
            </a:r>
            <a:r>
              <a:rPr lang="en-CA" dirty="0">
                <a:solidFill>
                  <a:srgbClr val="FF0000"/>
                </a:solidFill>
              </a:rPr>
              <a:t>Each Squadron/District to prepare and maintain a succession plan</a:t>
            </a:r>
          </a:p>
          <a:p>
            <a:r>
              <a:rPr lang="en-CA" b="1" dirty="0">
                <a:solidFill>
                  <a:srgbClr val="FF0000"/>
                </a:solidFill>
              </a:rPr>
              <a:t>Goal No.3:  	</a:t>
            </a:r>
            <a:r>
              <a:rPr lang="en-CA" dirty="0">
                <a:solidFill>
                  <a:srgbClr val="FF0000"/>
                </a:solidFill>
              </a:rPr>
              <a:t>Enhance Volunteer experience</a:t>
            </a:r>
          </a:p>
          <a:p>
            <a:endParaRPr lang="en-CA" dirty="0"/>
          </a:p>
        </p:txBody>
      </p:sp>
    </p:spTree>
    <p:extLst>
      <p:ext uri="{BB962C8B-B14F-4D97-AF65-F5344CB8AC3E}">
        <p14:creationId xmlns="" xmlns:p14="http://schemas.microsoft.com/office/powerpoint/2010/main" val="61316365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10" descr="PowerPoint_Body"/>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685800" y="332656"/>
            <a:ext cx="7772400" cy="1143000"/>
          </a:xfrm>
        </p:spPr>
        <p:txBody>
          <a:bodyPr/>
          <a:lstStyle/>
          <a:p>
            <a:pPr marL="0" indent="0"/>
            <a:r>
              <a:rPr lang="en-CA" sz="4000" dirty="0"/>
              <a:t>Strategic </a:t>
            </a:r>
            <a:r>
              <a:rPr lang="en-CA" sz="4000" dirty="0" smtClean="0"/>
              <a:t>Priority </a:t>
            </a:r>
            <a:r>
              <a:rPr lang="en-CA" sz="4000" dirty="0"/>
              <a:t>– Community </a:t>
            </a:r>
          </a:p>
        </p:txBody>
      </p:sp>
      <p:sp>
        <p:nvSpPr>
          <p:cNvPr id="3" name="Content Placeholder 2"/>
          <p:cNvSpPr>
            <a:spLocks noGrp="1"/>
          </p:cNvSpPr>
          <p:nvPr>
            <p:ph idx="1"/>
          </p:nvPr>
        </p:nvSpPr>
        <p:spPr>
          <a:xfrm>
            <a:off x="685800" y="1371600"/>
            <a:ext cx="7772400" cy="4505672"/>
          </a:xfrm>
        </p:spPr>
        <p:txBody>
          <a:bodyPr/>
          <a:lstStyle/>
          <a:p>
            <a:pPr marL="0" indent="0">
              <a:buNone/>
            </a:pPr>
            <a:r>
              <a:rPr lang="en-CA" sz="2600" i="1" dirty="0" smtClean="0"/>
              <a:t>Our </a:t>
            </a:r>
            <a:r>
              <a:rPr lang="en-CA" sz="2600" i="1" dirty="0"/>
              <a:t>relationships with our members, with other organizations within the boating community, as well as the general public, are the main reason for continuing the existence of CPS-ECP. Alignment between the way officers and other volunteers see and perform their jobs and how the jobs need to be performed at all levels of the organization will ensure we present ourselves in the best way possible. The key to our future success will be our commitment to stay relevant and current in our ever changing environment. </a:t>
            </a:r>
            <a:endParaRPr lang="en-CA" sz="2600" dirty="0"/>
          </a:p>
          <a:p>
            <a:endParaRPr lang="en-CA" dirty="0"/>
          </a:p>
        </p:txBody>
      </p:sp>
    </p:spTree>
    <p:extLst>
      <p:ext uri="{BB962C8B-B14F-4D97-AF65-F5344CB8AC3E}">
        <p14:creationId xmlns="" xmlns:p14="http://schemas.microsoft.com/office/powerpoint/2010/main" val="638339683"/>
      </p:ext>
    </p:extLst>
  </p:cSld>
  <p:clrMapOvr>
    <a:masterClrMapping/>
  </p:clrMapOvr>
  <p:timing>
    <p:tnLst>
      <p:par>
        <p:cTn id="1" dur="indefinite" restart="never" nodeType="tmRoot"/>
      </p:par>
    </p:tnLst>
  </p:timing>
</p:sld>
</file>

<file path=ppt/theme/theme1.xml><?xml version="1.0" encoding="utf-8"?>
<a:theme xmlns:a="http://schemas.openxmlformats.org/drawingml/2006/main" name="CPS-ECP">
  <a:themeElements>
    <a:clrScheme name="">
      <a:dk1>
        <a:srgbClr val="003366"/>
      </a:dk1>
      <a:lt1>
        <a:srgbClr val="FFFFFF"/>
      </a:lt1>
      <a:dk2>
        <a:srgbClr val="CC0000"/>
      </a:dk2>
      <a:lt2>
        <a:srgbClr val="808080"/>
      </a:lt2>
      <a:accent1>
        <a:srgbClr val="BBE0E3"/>
      </a:accent1>
      <a:accent2>
        <a:srgbClr val="333399"/>
      </a:accent2>
      <a:accent3>
        <a:srgbClr val="FFFFFF"/>
      </a:accent3>
      <a:accent4>
        <a:srgbClr val="002A56"/>
      </a:accent4>
      <a:accent5>
        <a:srgbClr val="DAEDEF"/>
      </a:accent5>
      <a:accent6>
        <a:srgbClr val="2D2D8A"/>
      </a:accent6>
      <a:hlink>
        <a:srgbClr val="009999"/>
      </a:hlink>
      <a:folHlink>
        <a:srgbClr val="99CC00"/>
      </a:folHlink>
    </a:clrScheme>
    <a:fontScheme name="Blank Presentation">
      <a:majorFont>
        <a:latin typeface="Lucida Grande"/>
        <a:ea typeface="ＭＳ Ｐゴシック"/>
        <a:cs typeface=""/>
      </a:majorFont>
      <a:minorFont>
        <a:latin typeface="Lucida Grand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28"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Lucida Grande" pitchFamily="28"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CPS-ECP</Template>
  <TotalTime>5791</TotalTime>
  <Words>181</Words>
  <Application>Microsoft Office PowerPoint</Application>
  <PresentationFormat>On-screen Show (4:3)</PresentationFormat>
  <Paragraphs>17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CPS-ECP</vt:lpstr>
      <vt:lpstr>CPS-ECP</vt:lpstr>
      <vt:lpstr>Strategic Priority – Membership</vt:lpstr>
      <vt:lpstr>Strategic Priority - Volunteers</vt:lpstr>
      <vt:lpstr>Strategic Priority - Volunteers</vt:lpstr>
      <vt:lpstr>Strategic Priority – Community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CPS-ECP 2015 Conference</dc:title>
  <dc:creator>Jill</dc:creator>
  <cp:lastModifiedBy>Pawwax</cp:lastModifiedBy>
  <cp:revision>46</cp:revision>
  <dcterms:created xsi:type="dcterms:W3CDTF">2015-10-22T20:56:19Z</dcterms:created>
  <dcterms:modified xsi:type="dcterms:W3CDTF">2018-11-29T20:10:56Z</dcterms:modified>
</cp:coreProperties>
</file>